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36"/>
    <p:restoredTop sz="94613"/>
  </p:normalViewPr>
  <p:slideViewPr>
    <p:cSldViewPr snapToGrid="0">
      <p:cViewPr>
        <p:scale>
          <a:sx n="99" d="100"/>
          <a:sy n="99" d="100"/>
        </p:scale>
        <p:origin x="640" y="1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7256-A1DF-894D-95B0-214E700B4EEA}" type="datetimeFigureOut">
              <a:rPr lang="de-DE" smtClean="0"/>
              <a:t>24.06.25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DBAE-A792-784A-A276-00FD9CABF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465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7256-A1DF-894D-95B0-214E700B4EEA}" type="datetimeFigureOut">
              <a:rPr lang="de-DE" smtClean="0"/>
              <a:t>24.06.25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DBAE-A792-784A-A276-00FD9CABF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89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7256-A1DF-894D-95B0-214E700B4EEA}" type="datetimeFigureOut">
              <a:rPr lang="de-DE" smtClean="0"/>
              <a:t>24.06.25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DBAE-A792-784A-A276-00FD9CABF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806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7256-A1DF-894D-95B0-214E700B4EEA}" type="datetimeFigureOut">
              <a:rPr lang="de-DE" smtClean="0"/>
              <a:t>24.06.25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DBAE-A792-784A-A276-00FD9CABF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08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7256-A1DF-894D-95B0-214E700B4EEA}" type="datetimeFigureOut">
              <a:rPr lang="de-DE" smtClean="0"/>
              <a:t>24.06.25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DBAE-A792-784A-A276-00FD9CABF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3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7256-A1DF-894D-95B0-214E700B4EEA}" type="datetimeFigureOut">
              <a:rPr lang="de-DE" smtClean="0"/>
              <a:t>24.06.25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DBAE-A792-784A-A276-00FD9CABF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366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7256-A1DF-894D-95B0-214E700B4EEA}" type="datetimeFigureOut">
              <a:rPr lang="de-DE" smtClean="0"/>
              <a:t>24.06.25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DBAE-A792-784A-A276-00FD9CABF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988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7256-A1DF-894D-95B0-214E700B4EEA}" type="datetimeFigureOut">
              <a:rPr lang="de-DE" smtClean="0"/>
              <a:t>24.06.25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DBAE-A792-784A-A276-00FD9CABF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00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7256-A1DF-894D-95B0-214E700B4EEA}" type="datetimeFigureOut">
              <a:rPr lang="de-DE" smtClean="0"/>
              <a:t>24.06.25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DBAE-A792-784A-A276-00FD9CABF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171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7256-A1DF-894D-95B0-214E700B4EEA}" type="datetimeFigureOut">
              <a:rPr lang="de-DE" smtClean="0"/>
              <a:t>24.06.25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DBAE-A792-784A-A276-00FD9CABF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336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7256-A1DF-894D-95B0-214E700B4EEA}" type="datetimeFigureOut">
              <a:rPr lang="de-DE" smtClean="0"/>
              <a:t>24.06.25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DBAE-A792-784A-A276-00FD9CABF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845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B97256-A1DF-894D-95B0-214E700B4EEA}" type="datetimeFigureOut">
              <a:rPr lang="de-DE" smtClean="0"/>
              <a:t>24.06.25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22DBAE-A792-784A-A276-00FD9CABF9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343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Baum, draußen, Luftfotografie, Luftbild enthält.&#10;&#10;KI-generierte Inhalte können fehlerhaft sein.">
            <a:extLst>
              <a:ext uri="{FF2B5EF4-FFF2-40B4-BE49-F238E27FC236}">
                <a16:creationId xmlns:a16="http://schemas.microsoft.com/office/drawing/2014/main" id="{1F5ADEFF-B894-0C26-9298-49B0FCE30E4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5056" t="10393" r="18419" b="-468"/>
          <a:stretch>
            <a:fillRect/>
          </a:stretch>
        </p:blipFill>
        <p:spPr>
          <a:xfrm>
            <a:off x="-90152" y="-284688"/>
            <a:ext cx="9234152" cy="6113902"/>
          </a:xfrm>
          <a:prstGeom prst="rect">
            <a:avLst/>
          </a:prstGeom>
        </p:spPr>
      </p:pic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C530B15F-4E2E-23BA-B4A4-E31FE11D0035}"/>
              </a:ext>
            </a:extLst>
          </p:cNvPr>
          <p:cNvSpPr/>
          <p:nvPr/>
        </p:nvSpPr>
        <p:spPr>
          <a:xfrm>
            <a:off x="2556109" y="2274372"/>
            <a:ext cx="2696892" cy="346249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51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66AB8B6-3BAE-F144-E149-5D69EDEF6421}"/>
              </a:ext>
            </a:extLst>
          </p:cNvPr>
          <p:cNvSpPr txBox="1"/>
          <p:nvPr/>
        </p:nvSpPr>
        <p:spPr>
          <a:xfrm>
            <a:off x="1184793" y="4163478"/>
            <a:ext cx="4511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SCHULSCHRIFT" panose="02000603000000000000" pitchFamily="2" charset="77"/>
                <a:ea typeface="SCHULSCHRIFT" panose="02000603000000000000" pitchFamily="2" charset="77"/>
              </a:rPr>
              <a:t>Leitbild der Liboriusschule</a:t>
            </a: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A1A21FCF-F45E-E670-280E-DE84BD853C09}"/>
              </a:ext>
            </a:extLst>
          </p:cNvPr>
          <p:cNvSpPr/>
          <p:nvPr/>
        </p:nvSpPr>
        <p:spPr>
          <a:xfrm>
            <a:off x="1352778" y="924969"/>
            <a:ext cx="1438227" cy="367300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51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E326C9A-4CD6-D47A-C2F8-877938B06C11}"/>
              </a:ext>
            </a:extLst>
          </p:cNvPr>
          <p:cNvSpPr txBox="1"/>
          <p:nvPr/>
        </p:nvSpPr>
        <p:spPr>
          <a:xfrm>
            <a:off x="1414186" y="946019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latin typeface="SCHULSCHRIFT" panose="02000603000000000000" pitchFamily="2" charset="77"/>
                <a:ea typeface="SCHULSCHRIFT" panose="02000603000000000000" pitchFamily="2" charset="77"/>
              </a:rPr>
              <a:t>Unterricht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4FCF04D-A945-869E-8EE3-25A87FB36343}"/>
              </a:ext>
            </a:extLst>
          </p:cNvPr>
          <p:cNvSpPr txBox="1"/>
          <p:nvPr/>
        </p:nvSpPr>
        <p:spPr>
          <a:xfrm>
            <a:off x="2556109" y="2290541"/>
            <a:ext cx="274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latin typeface="SCHULSCHRIFT" panose="02000603000000000000" pitchFamily="2" charset="77"/>
                <a:ea typeface="SCHULSCHRIFT" panose="02000603000000000000" pitchFamily="2" charset="77"/>
              </a:rPr>
              <a:t>Erziehung und Werte</a:t>
            </a: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3D7CAC4F-66B7-B560-1D87-5782F9D86063}"/>
              </a:ext>
            </a:extLst>
          </p:cNvPr>
          <p:cNvSpPr/>
          <p:nvPr/>
        </p:nvSpPr>
        <p:spPr>
          <a:xfrm>
            <a:off x="5810970" y="1742178"/>
            <a:ext cx="1548742" cy="346249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51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C348864-56D2-7356-72F6-D2B31B65EE04}"/>
              </a:ext>
            </a:extLst>
          </p:cNvPr>
          <p:cNvSpPr txBox="1"/>
          <p:nvPr/>
        </p:nvSpPr>
        <p:spPr>
          <a:xfrm>
            <a:off x="5810970" y="1757632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latin typeface="SCHULSCHRIFT" panose="02000603000000000000" pitchFamily="2" charset="77"/>
                <a:ea typeface="SCHULSCHRIFT" panose="02000603000000000000" pitchFamily="2" charset="77"/>
              </a:rPr>
              <a:t>Schulleben</a:t>
            </a:r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D3C09499-EBFB-FCF2-B5C6-5820FDB01D48}"/>
              </a:ext>
            </a:extLst>
          </p:cNvPr>
          <p:cNvSpPr/>
          <p:nvPr/>
        </p:nvSpPr>
        <p:spPr>
          <a:xfrm>
            <a:off x="3133773" y="1096747"/>
            <a:ext cx="2278260" cy="346249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51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9E25E7C-5DF6-3FDB-4528-089F198ECC4C}"/>
              </a:ext>
            </a:extLst>
          </p:cNvPr>
          <p:cNvSpPr txBox="1"/>
          <p:nvPr/>
        </p:nvSpPr>
        <p:spPr>
          <a:xfrm>
            <a:off x="3192434" y="1096747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latin typeface="SCHULSCHRIFT" panose="02000603000000000000" pitchFamily="2" charset="77"/>
                <a:ea typeface="SCHULSCHRIFT" panose="02000603000000000000" pitchFamily="2" charset="77"/>
              </a:rPr>
              <a:t>Zusammenarbeit</a:t>
            </a:r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554DB513-E866-89A0-2E9F-0646A042B6A4}"/>
              </a:ext>
            </a:extLst>
          </p:cNvPr>
          <p:cNvSpPr/>
          <p:nvPr/>
        </p:nvSpPr>
        <p:spPr>
          <a:xfrm>
            <a:off x="5421531" y="3212744"/>
            <a:ext cx="2337419" cy="346249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51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472A0D3-911A-4717-BDC5-FCD2F1103838}"/>
              </a:ext>
            </a:extLst>
          </p:cNvPr>
          <p:cNvSpPr txBox="1"/>
          <p:nvPr/>
        </p:nvSpPr>
        <p:spPr>
          <a:xfrm>
            <a:off x="5421530" y="3228197"/>
            <a:ext cx="23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latin typeface="SCHULSCHRIFT" panose="02000603000000000000" pitchFamily="2" charset="77"/>
                <a:ea typeface="SCHULSCHRIFT" panose="02000603000000000000" pitchFamily="2" charset="77"/>
              </a:rPr>
              <a:t>Schulentwicklung</a:t>
            </a:r>
          </a:p>
        </p:txBody>
      </p:sp>
      <p:sp>
        <p:nvSpPr>
          <p:cNvPr id="17" name="Rechteck 16">
            <a:hlinkClick r:id="rId3" action="ppaction://hlinksldjump"/>
            <a:extLst>
              <a:ext uri="{FF2B5EF4-FFF2-40B4-BE49-F238E27FC236}">
                <a16:creationId xmlns:a16="http://schemas.microsoft.com/office/drawing/2014/main" id="{B3C865CC-3D0A-ED8F-C6A2-7E157A969D60}"/>
              </a:ext>
            </a:extLst>
          </p:cNvPr>
          <p:cNvSpPr/>
          <p:nvPr/>
        </p:nvSpPr>
        <p:spPr>
          <a:xfrm>
            <a:off x="1269236" y="899852"/>
            <a:ext cx="171368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hlinkClick r:id="rId4" action="ppaction://hlinksldjump"/>
            <a:extLst>
              <a:ext uri="{FF2B5EF4-FFF2-40B4-BE49-F238E27FC236}">
                <a16:creationId xmlns:a16="http://schemas.microsoft.com/office/drawing/2014/main" id="{AF8E810E-2953-E13F-3C5F-22BF3E513EC9}"/>
              </a:ext>
            </a:extLst>
          </p:cNvPr>
          <p:cNvSpPr/>
          <p:nvPr/>
        </p:nvSpPr>
        <p:spPr>
          <a:xfrm>
            <a:off x="3067366" y="1070300"/>
            <a:ext cx="2387225" cy="424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hlinkClick r:id="rId5" action="ppaction://hlinksldjump"/>
            <a:extLst>
              <a:ext uri="{FF2B5EF4-FFF2-40B4-BE49-F238E27FC236}">
                <a16:creationId xmlns:a16="http://schemas.microsoft.com/office/drawing/2014/main" id="{35C8C25C-E9E0-0418-CCA4-F8744872C956}"/>
              </a:ext>
            </a:extLst>
          </p:cNvPr>
          <p:cNvSpPr/>
          <p:nvPr/>
        </p:nvSpPr>
        <p:spPr>
          <a:xfrm>
            <a:off x="2556109" y="2262735"/>
            <a:ext cx="2696892" cy="424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hlinkClick r:id="rId6" action="ppaction://hlinksldjump"/>
            <a:extLst>
              <a:ext uri="{FF2B5EF4-FFF2-40B4-BE49-F238E27FC236}">
                <a16:creationId xmlns:a16="http://schemas.microsoft.com/office/drawing/2014/main" id="{6B422A4E-869D-60E5-E868-0FCE98AA5FE9}"/>
              </a:ext>
            </a:extLst>
          </p:cNvPr>
          <p:cNvSpPr/>
          <p:nvPr/>
        </p:nvSpPr>
        <p:spPr>
          <a:xfrm>
            <a:off x="5763804" y="1742178"/>
            <a:ext cx="1642476" cy="346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hlinkClick r:id="rId7" action="ppaction://hlinksldjump"/>
            <a:extLst>
              <a:ext uri="{FF2B5EF4-FFF2-40B4-BE49-F238E27FC236}">
                <a16:creationId xmlns:a16="http://schemas.microsoft.com/office/drawing/2014/main" id="{A369D2CF-708B-6F7D-F15A-7C7BDEBB053B}"/>
              </a:ext>
            </a:extLst>
          </p:cNvPr>
          <p:cNvSpPr/>
          <p:nvPr/>
        </p:nvSpPr>
        <p:spPr>
          <a:xfrm>
            <a:off x="5391429" y="3167089"/>
            <a:ext cx="2387225" cy="424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90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03C00-DC37-1946-5F54-7C22811A1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A663282E-1534-DC89-EBF9-8B76810658E1}"/>
              </a:ext>
            </a:extLst>
          </p:cNvPr>
          <p:cNvSpPr txBox="1"/>
          <p:nvPr/>
        </p:nvSpPr>
        <p:spPr>
          <a:xfrm>
            <a:off x="963339" y="22106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SCHULSCHRIFT" panose="02000603000000000000" pitchFamily="2" charset="77"/>
                <a:ea typeface="SCHULSCHRIFT" panose="02000603000000000000" pitchFamily="2" charset="77"/>
              </a:rPr>
              <a:t>Schulleben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9F99F75-671F-8112-D576-83BE5984B39A}"/>
              </a:ext>
            </a:extLst>
          </p:cNvPr>
          <p:cNvSpPr txBox="1"/>
          <p:nvPr/>
        </p:nvSpPr>
        <p:spPr>
          <a:xfrm>
            <a:off x="963339" y="4287087"/>
            <a:ext cx="4511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SCHULSCHRIFT" panose="02000603000000000000" pitchFamily="2" charset="77"/>
                <a:ea typeface="SCHULSCHRIFT" panose="02000603000000000000" pitchFamily="2" charset="77"/>
              </a:rPr>
              <a:t>Leitbild der Liboriusschule</a:t>
            </a:r>
          </a:p>
        </p:txBody>
      </p:sp>
      <p:pic>
        <p:nvPicPr>
          <p:cNvPr id="11" name="Grafik 10" descr="Ein Bild, das Baum, draußen, Luftfotografie, Luftbild enthält.&#10;&#10;KI-generierte Inhalte können fehlerhaft sein.">
            <a:extLst>
              <a:ext uri="{FF2B5EF4-FFF2-40B4-BE49-F238E27FC236}">
                <a16:creationId xmlns:a16="http://schemas.microsoft.com/office/drawing/2014/main" id="{FAEF6F7B-F585-51B0-8AA6-61BB77694E4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43714" t="32470" r="23208" b="34626"/>
          <a:stretch>
            <a:fillRect/>
          </a:stretch>
        </p:blipFill>
        <p:spPr>
          <a:xfrm>
            <a:off x="0" y="27228"/>
            <a:ext cx="9144000" cy="5116272"/>
          </a:xfrm>
          <a:prstGeom prst="rect">
            <a:avLst/>
          </a:prstGeom>
        </p:spPr>
      </p:pic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AB1452F1-6FA9-F66D-A675-361B421303CF}"/>
              </a:ext>
            </a:extLst>
          </p:cNvPr>
          <p:cNvSpPr/>
          <p:nvPr/>
        </p:nvSpPr>
        <p:spPr>
          <a:xfrm>
            <a:off x="963339" y="4513907"/>
            <a:ext cx="3489467" cy="346249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51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C401854-806D-AE25-D183-EA6E4AE177DC}"/>
              </a:ext>
            </a:extLst>
          </p:cNvPr>
          <p:cNvSpPr txBox="1"/>
          <p:nvPr/>
        </p:nvSpPr>
        <p:spPr>
          <a:xfrm>
            <a:off x="1069428" y="4552543"/>
            <a:ext cx="343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latin typeface="SCHULSCHRIFT" panose="02000603000000000000" pitchFamily="2" charset="77"/>
                <a:ea typeface="SCHULSCHRIFT" panose="02000603000000000000" pitchFamily="2" charset="77"/>
              </a:rPr>
              <a:t>Leitbild der Liboriusschule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AAB4A1D-AE22-BAC6-E294-9DD23CEB9573}"/>
              </a:ext>
            </a:extLst>
          </p:cNvPr>
          <p:cNvSpPr txBox="1"/>
          <p:nvPr/>
        </p:nvSpPr>
        <p:spPr>
          <a:xfrm>
            <a:off x="1469955" y="567309"/>
            <a:ext cx="6515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>
                <a:latin typeface="SCHULSCHRIFT" panose="02000603000000000000" pitchFamily="2" charset="77"/>
                <a:ea typeface="SCHULSCHRIFT" panose="02000603000000000000" pitchFamily="2" charset="77"/>
              </a:rPr>
              <a:t>Schulleben</a:t>
            </a:r>
          </a:p>
          <a:p>
            <a:endParaRPr lang="de-DE" sz="2100" dirty="0">
              <a:latin typeface="SCHULSCHRIFT" panose="02000603000000000000" pitchFamily="2" charset="77"/>
              <a:ea typeface="SCHULSCHRIFT" panose="02000603000000000000" pitchFamily="2" charset="77"/>
            </a:endParaRPr>
          </a:p>
          <a:p>
            <a:r>
              <a:rPr lang="de-DE" sz="1500" b="1" dirty="0">
                <a:latin typeface="SCHULSCHRIFT" panose="02000603000000000000" pitchFamily="2" charset="77"/>
                <a:ea typeface="SCHULSCHRIFT" panose="02000603000000000000" pitchFamily="2" charset="77"/>
              </a:rPr>
              <a:t>Leitsatz:</a:t>
            </a:r>
          </a:p>
          <a:p>
            <a:r>
              <a:rPr lang="de-DE" sz="1500" dirty="0">
                <a:latin typeface="SCHULSCHRIFT" panose="02000603000000000000" pitchFamily="2" charset="77"/>
                <a:ea typeface="SCHULSCHRIFT" panose="02000603000000000000" pitchFamily="2" charset="77"/>
              </a:rPr>
              <a:t>Wir sind eine Schule, die Vielfalt als Bereicherung erlebt.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A2B3272-DE08-EFA0-2688-F95FF3BD2C17}"/>
              </a:ext>
            </a:extLst>
          </p:cNvPr>
          <p:cNvSpPr txBox="1"/>
          <p:nvPr/>
        </p:nvSpPr>
        <p:spPr>
          <a:xfrm>
            <a:off x="1469955" y="2317733"/>
            <a:ext cx="6204088" cy="1031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latin typeface="SCHULSCHRIFT" panose="02000603000000000000" pitchFamily="2" charset="77"/>
                <a:ea typeface="SCHULSCHRIFT" panose="02000603000000000000" pitchFamily="2" charset="77"/>
              </a:rPr>
              <a:t>Leitziele:</a:t>
            </a:r>
          </a:p>
          <a:p>
            <a:pPr marL="257175" indent="-257175">
              <a:buFont typeface="+mj-lt"/>
              <a:buAutoNum type="arabicPeriod"/>
            </a:pPr>
            <a:r>
              <a:rPr lang="de-DE" sz="1151" dirty="0">
                <a:latin typeface="SCHULSCHRIFT" panose="02000603000000000000" pitchFamily="2" charset="77"/>
                <a:ea typeface="SCHULSCHRIFT" panose="02000603000000000000" pitchFamily="2" charset="77"/>
              </a:rPr>
              <a:t>Wir verstehen unsere Schule als einen Ort zum Arbeiten und Leben.</a:t>
            </a:r>
          </a:p>
          <a:p>
            <a:pPr marL="257175" indent="-257175">
              <a:buFont typeface="+mj-lt"/>
              <a:buAutoNum type="arabicPeriod"/>
            </a:pPr>
            <a:r>
              <a:rPr lang="de-DE" sz="1151" dirty="0">
                <a:latin typeface="SCHULSCHRIFT" panose="02000603000000000000" pitchFamily="2" charset="77"/>
                <a:ea typeface="SCHULSCHRIFT" panose="02000603000000000000" pitchFamily="2" charset="77"/>
              </a:rPr>
              <a:t>Wir gestalten unser Schulleben mit viel Kreativität und Freude. </a:t>
            </a:r>
          </a:p>
          <a:p>
            <a:pPr marL="257175" indent="-257175">
              <a:buFont typeface="+mj-lt"/>
              <a:buAutoNum type="arabicPeriod"/>
            </a:pPr>
            <a:r>
              <a:rPr lang="de-DE" sz="1151" dirty="0">
                <a:latin typeface="SCHULSCHRIFT" panose="02000603000000000000" pitchFamily="2" charset="77"/>
                <a:ea typeface="SCHULSCHRIFT" panose="02000603000000000000" pitchFamily="2" charset="77"/>
              </a:rPr>
              <a:t>Wir sind eine Gemeinschaft, die ihre Heterogenität und Vielfalt als zentrale Ressource sieht und nutzt.</a:t>
            </a:r>
          </a:p>
        </p:txBody>
      </p:sp>
      <p:sp>
        <p:nvSpPr>
          <p:cNvPr id="7" name="Rechteck 6">
            <a:hlinkClick r:id="rId3" action="ppaction://hlinksldjump"/>
            <a:extLst>
              <a:ext uri="{FF2B5EF4-FFF2-40B4-BE49-F238E27FC236}">
                <a16:creationId xmlns:a16="http://schemas.microsoft.com/office/drawing/2014/main" id="{34665AAD-CC63-B3D6-D3D9-A5BC1E1379E3}"/>
              </a:ext>
            </a:extLst>
          </p:cNvPr>
          <p:cNvSpPr/>
          <p:nvPr/>
        </p:nvSpPr>
        <p:spPr>
          <a:xfrm>
            <a:off x="915970" y="4496932"/>
            <a:ext cx="3536836" cy="424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118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2DED6-97E7-35AE-C200-B653061F9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ACEDE102-0600-C4E5-B7C7-D543611D0404}"/>
              </a:ext>
            </a:extLst>
          </p:cNvPr>
          <p:cNvSpPr txBox="1"/>
          <p:nvPr/>
        </p:nvSpPr>
        <p:spPr>
          <a:xfrm>
            <a:off x="963339" y="22106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SCHULSCHRIFT" panose="02000603000000000000" pitchFamily="2" charset="77"/>
                <a:ea typeface="SCHULSCHRIFT" panose="02000603000000000000" pitchFamily="2" charset="77"/>
              </a:rPr>
              <a:t>Schulleben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D212E36-DDE1-B9E5-66F7-491A45574DDF}"/>
              </a:ext>
            </a:extLst>
          </p:cNvPr>
          <p:cNvSpPr txBox="1"/>
          <p:nvPr/>
        </p:nvSpPr>
        <p:spPr>
          <a:xfrm>
            <a:off x="963339" y="4287087"/>
            <a:ext cx="4511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SCHULSCHRIFT" panose="02000603000000000000" pitchFamily="2" charset="77"/>
                <a:ea typeface="SCHULSCHRIFT" panose="02000603000000000000" pitchFamily="2" charset="77"/>
              </a:rPr>
              <a:t>Leitbild der Liboriusschule</a:t>
            </a:r>
          </a:p>
        </p:txBody>
      </p:sp>
      <p:pic>
        <p:nvPicPr>
          <p:cNvPr id="11" name="Grafik 10" descr="Ein Bild, das Baum, draußen, Luftfotografie, Luftbild enthält.&#10;&#10;KI-generierte Inhalte können fehlerhaft sein.">
            <a:extLst>
              <a:ext uri="{FF2B5EF4-FFF2-40B4-BE49-F238E27FC236}">
                <a16:creationId xmlns:a16="http://schemas.microsoft.com/office/drawing/2014/main" id="{DFEBAAE2-1323-5645-72ED-6DE9CB90BBC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40913" t="61308" r="26009" b="5788"/>
          <a:stretch>
            <a:fillRect/>
          </a:stretch>
        </p:blipFill>
        <p:spPr>
          <a:xfrm>
            <a:off x="0" y="27228"/>
            <a:ext cx="9144000" cy="511627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E6F441B6-C07A-9FE0-94F3-1FEAC9703E4E}"/>
              </a:ext>
            </a:extLst>
          </p:cNvPr>
          <p:cNvSpPr txBox="1"/>
          <p:nvPr/>
        </p:nvSpPr>
        <p:spPr>
          <a:xfrm>
            <a:off x="1469955" y="567309"/>
            <a:ext cx="6515225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>
                <a:latin typeface="SCHULSCHRIFT" panose="02000603000000000000" pitchFamily="2" charset="77"/>
                <a:ea typeface="SCHULSCHRIFT" panose="02000603000000000000" pitchFamily="2" charset="77"/>
              </a:rPr>
              <a:t>Schulentwicklung</a:t>
            </a:r>
          </a:p>
          <a:p>
            <a:endParaRPr lang="de-DE" sz="2100" dirty="0">
              <a:latin typeface="SCHULSCHRIFT" panose="02000603000000000000" pitchFamily="2" charset="77"/>
              <a:ea typeface="SCHULSCHRIFT" panose="02000603000000000000" pitchFamily="2" charset="77"/>
            </a:endParaRPr>
          </a:p>
          <a:p>
            <a:r>
              <a:rPr lang="de-DE" sz="1500" b="1" dirty="0">
                <a:latin typeface="SCHULSCHRIFT" panose="02000603000000000000" pitchFamily="2" charset="77"/>
                <a:ea typeface="SCHULSCHRIFT" panose="02000603000000000000" pitchFamily="2" charset="77"/>
              </a:rPr>
              <a:t>Leitsatz:</a:t>
            </a:r>
          </a:p>
          <a:p>
            <a:r>
              <a:rPr lang="de-DE" sz="1500" dirty="0">
                <a:latin typeface="SCHULSCHRIFT" panose="02000603000000000000" pitchFamily="2" charset="77"/>
                <a:ea typeface="SCHULSCHRIFT" panose="02000603000000000000" pitchFamily="2" charset="77"/>
              </a:rPr>
              <a:t>Wir sind eine Schule, die Veränderung als selbstverständlich erlebt.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C180017-EE02-3F35-4792-67385F2C0FC7}"/>
              </a:ext>
            </a:extLst>
          </p:cNvPr>
          <p:cNvSpPr txBox="1"/>
          <p:nvPr/>
        </p:nvSpPr>
        <p:spPr>
          <a:xfrm>
            <a:off x="1469955" y="2219012"/>
            <a:ext cx="62582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latin typeface="SCHULSCHRIFT" panose="02000603000000000000" pitchFamily="2" charset="77"/>
                <a:ea typeface="SCHULSCHRIFT" panose="02000603000000000000" pitchFamily="2" charset="77"/>
              </a:rPr>
              <a:t>Leitziele:</a:t>
            </a:r>
          </a:p>
          <a:p>
            <a:pPr marL="257175" indent="-257175">
              <a:buFont typeface="+mj-lt"/>
              <a:buAutoNum type="arabicPeriod"/>
            </a:pPr>
            <a:r>
              <a:rPr lang="de-DE" sz="1500" dirty="0">
                <a:latin typeface="SCHULSCHRIFT" panose="02000603000000000000" pitchFamily="2" charset="77"/>
                <a:ea typeface="SCHULSCHRIFT" panose="02000603000000000000" pitchFamily="2" charset="77"/>
              </a:rPr>
              <a:t>Wir entwickeln uns als multiprofessionelles Kollegium weiter. </a:t>
            </a:r>
          </a:p>
          <a:p>
            <a:pPr marL="257175" indent="-257175">
              <a:buFont typeface="+mj-lt"/>
              <a:buAutoNum type="arabicPeriod"/>
            </a:pPr>
            <a:r>
              <a:rPr lang="de-DE" sz="1500" dirty="0">
                <a:latin typeface="SCHULSCHRIFT" panose="02000603000000000000" pitchFamily="2" charset="77"/>
                <a:ea typeface="SCHULSCHRIFT" panose="02000603000000000000" pitchFamily="2" charset="77"/>
              </a:rPr>
              <a:t>Wir bilden uns regelmäßig individuell sowie </a:t>
            </a:r>
            <a:r>
              <a:rPr lang="de-DE" sz="1500" dirty="0" err="1">
                <a:latin typeface="SCHULSCHRIFT" panose="02000603000000000000" pitchFamily="2" charset="77"/>
                <a:ea typeface="SCHULSCHRIFT" panose="02000603000000000000" pitchFamily="2" charset="77"/>
              </a:rPr>
              <a:t>kollegiumsintern</a:t>
            </a:r>
            <a:r>
              <a:rPr lang="de-DE" sz="1500" dirty="0">
                <a:latin typeface="SCHULSCHRIFT" panose="02000603000000000000" pitchFamily="2" charset="77"/>
                <a:ea typeface="SCHULSCHRIFT" panose="02000603000000000000" pitchFamily="2" charset="77"/>
              </a:rPr>
              <a:t> fort.</a:t>
            </a:r>
          </a:p>
          <a:p>
            <a:pPr marL="257175" indent="-257175">
              <a:buFont typeface="+mj-lt"/>
              <a:buAutoNum type="arabicPeriod"/>
            </a:pPr>
            <a:r>
              <a:rPr lang="de-DE" sz="1500" dirty="0">
                <a:latin typeface="SCHULSCHRIFT" panose="02000603000000000000" pitchFamily="2" charset="77"/>
                <a:ea typeface="SCHULSCHRIFT" panose="02000603000000000000" pitchFamily="2" charset="77"/>
              </a:rPr>
              <a:t>Wir fördern aktive Mitbestimmung und Mitverantwortung.</a:t>
            </a: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57E66157-A4BC-55A1-8CBA-D3B5357467FD}"/>
              </a:ext>
            </a:extLst>
          </p:cNvPr>
          <p:cNvSpPr/>
          <p:nvPr/>
        </p:nvSpPr>
        <p:spPr>
          <a:xfrm>
            <a:off x="1018034" y="4513907"/>
            <a:ext cx="3489467" cy="346249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51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74BFA90-768D-6836-656C-19BB6EFC2E73}"/>
              </a:ext>
            </a:extLst>
          </p:cNvPr>
          <p:cNvSpPr txBox="1"/>
          <p:nvPr/>
        </p:nvSpPr>
        <p:spPr>
          <a:xfrm>
            <a:off x="1124123" y="4552543"/>
            <a:ext cx="343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latin typeface="SCHULSCHRIFT" panose="02000603000000000000" pitchFamily="2" charset="77"/>
                <a:ea typeface="SCHULSCHRIFT" panose="02000603000000000000" pitchFamily="2" charset="77"/>
              </a:rPr>
              <a:t>Leitbild der Liboriusschule</a:t>
            </a:r>
          </a:p>
        </p:txBody>
      </p:sp>
      <p:sp>
        <p:nvSpPr>
          <p:cNvPr id="9" name="Rechteck 8">
            <a:hlinkClick r:id="rId3" action="ppaction://hlinksldjump"/>
            <a:extLst>
              <a:ext uri="{FF2B5EF4-FFF2-40B4-BE49-F238E27FC236}">
                <a16:creationId xmlns:a16="http://schemas.microsoft.com/office/drawing/2014/main" id="{7854E600-87D8-F6FC-92AA-FC04D4577B2C}"/>
              </a:ext>
            </a:extLst>
          </p:cNvPr>
          <p:cNvSpPr/>
          <p:nvPr/>
        </p:nvSpPr>
        <p:spPr>
          <a:xfrm>
            <a:off x="994349" y="4496932"/>
            <a:ext cx="3536836" cy="424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8557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CDC46-AC05-0EDB-4F32-CB85741C4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20BD33E-89A9-AD98-2DB1-CC4B91979F54}"/>
              </a:ext>
            </a:extLst>
          </p:cNvPr>
          <p:cNvSpPr txBox="1"/>
          <p:nvPr/>
        </p:nvSpPr>
        <p:spPr>
          <a:xfrm>
            <a:off x="963339" y="22106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SCHULSCHRIFT" panose="02000603000000000000" pitchFamily="2" charset="77"/>
                <a:ea typeface="SCHULSCHRIFT" panose="02000603000000000000" pitchFamily="2" charset="77"/>
              </a:rPr>
              <a:t>Schulleben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2BC54ED-9304-AEBE-5712-3C9750272932}"/>
              </a:ext>
            </a:extLst>
          </p:cNvPr>
          <p:cNvSpPr txBox="1"/>
          <p:nvPr/>
        </p:nvSpPr>
        <p:spPr>
          <a:xfrm>
            <a:off x="963339" y="4287087"/>
            <a:ext cx="4511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SCHULSCHRIFT" panose="02000603000000000000" pitchFamily="2" charset="77"/>
                <a:ea typeface="SCHULSCHRIFT" panose="02000603000000000000" pitchFamily="2" charset="77"/>
              </a:rPr>
              <a:t>Leitbild der Liboriusschule</a:t>
            </a:r>
          </a:p>
        </p:txBody>
      </p:sp>
      <p:pic>
        <p:nvPicPr>
          <p:cNvPr id="11" name="Grafik 10" descr="Ein Bild, das Baum, draußen, Luftfotografie, Luftbild enthält.&#10;&#10;KI-generierte Inhalte können fehlerhaft sein.">
            <a:extLst>
              <a:ext uri="{FF2B5EF4-FFF2-40B4-BE49-F238E27FC236}">
                <a16:creationId xmlns:a16="http://schemas.microsoft.com/office/drawing/2014/main" id="{BDDE4B55-F5C9-3E03-A9ED-F6FF9732DA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18395" t="37471" r="48527" b="29625"/>
          <a:stretch>
            <a:fillRect/>
          </a:stretch>
        </p:blipFill>
        <p:spPr>
          <a:xfrm>
            <a:off x="0" y="27228"/>
            <a:ext cx="9144000" cy="511627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3CF5668-BCF1-3153-8709-3E802864EA75}"/>
              </a:ext>
            </a:extLst>
          </p:cNvPr>
          <p:cNvSpPr txBox="1"/>
          <p:nvPr/>
        </p:nvSpPr>
        <p:spPr>
          <a:xfrm>
            <a:off x="1469955" y="567309"/>
            <a:ext cx="6515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>
                <a:latin typeface="SCHULSCHRIFT" panose="02000603000000000000" pitchFamily="2" charset="77"/>
                <a:ea typeface="SCHULSCHRIFT" panose="02000603000000000000" pitchFamily="2" charset="77"/>
              </a:rPr>
              <a:t>Erziehung und Werte</a:t>
            </a:r>
          </a:p>
          <a:p>
            <a:endParaRPr lang="de-DE" sz="2100" dirty="0">
              <a:latin typeface="SCHULSCHRIFT" panose="02000603000000000000" pitchFamily="2" charset="77"/>
              <a:ea typeface="SCHULSCHRIFT" panose="02000603000000000000" pitchFamily="2" charset="77"/>
            </a:endParaRPr>
          </a:p>
          <a:p>
            <a:r>
              <a:rPr lang="de-DE" sz="1500" b="1" dirty="0">
                <a:latin typeface="SCHULSCHRIFT" panose="02000603000000000000" pitchFamily="2" charset="77"/>
                <a:ea typeface="SCHULSCHRIFT" panose="02000603000000000000" pitchFamily="2" charset="77"/>
              </a:rPr>
              <a:t>Leitsatz:</a:t>
            </a:r>
          </a:p>
          <a:p>
            <a:r>
              <a:rPr lang="de-DE" sz="1500" dirty="0">
                <a:latin typeface="SCHULSCHRIFT" panose="02000603000000000000" pitchFamily="2" charset="77"/>
                <a:ea typeface="SCHULSCHRIFT" panose="02000603000000000000" pitchFamily="2" charset="77"/>
              </a:rPr>
              <a:t>Wir sind eine Schule, in der jede Person gleich wertvoll ist.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E89F29A-6790-8CF9-F547-5841603B6D91}"/>
              </a:ext>
            </a:extLst>
          </p:cNvPr>
          <p:cNvSpPr txBox="1"/>
          <p:nvPr/>
        </p:nvSpPr>
        <p:spPr>
          <a:xfrm>
            <a:off x="1472373" y="1967874"/>
            <a:ext cx="625823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latin typeface="SCHULSCHRIFT" panose="02000603000000000000" pitchFamily="2" charset="77"/>
                <a:ea typeface="SCHULSCHRIFT" panose="02000603000000000000" pitchFamily="2" charset="77"/>
              </a:rPr>
              <a:t>Leitziele:</a:t>
            </a:r>
          </a:p>
          <a:p>
            <a:pPr marL="257175" indent="-257175">
              <a:buFont typeface="+mj-lt"/>
              <a:buAutoNum type="arabicPeriod"/>
            </a:pPr>
            <a:r>
              <a:rPr lang="de-DE" sz="1500" dirty="0">
                <a:latin typeface="SCHULSCHRIFT" panose="02000603000000000000" pitchFamily="2" charset="77"/>
                <a:ea typeface="SCHULSCHRIFT" panose="02000603000000000000" pitchFamily="2" charset="77"/>
              </a:rPr>
              <a:t>Wir akzeptieren jede/ jeden mit seinen Schwächen und Stärken.</a:t>
            </a:r>
          </a:p>
          <a:p>
            <a:pPr marL="257175" indent="-257175">
              <a:buFont typeface="+mj-lt"/>
              <a:buAutoNum type="arabicPeriod"/>
            </a:pPr>
            <a:r>
              <a:rPr lang="de-DE" sz="1500" dirty="0">
                <a:latin typeface="SCHULSCHRIFT" panose="02000603000000000000" pitchFamily="2" charset="77"/>
                <a:ea typeface="SCHULSCHRIFT" panose="02000603000000000000" pitchFamily="2" charset="77"/>
              </a:rPr>
              <a:t>Wir motivieren alle Schüler:innen zur größtmöglichen Selbständigkeit.</a:t>
            </a:r>
          </a:p>
          <a:p>
            <a:pPr marL="257175" indent="-257175">
              <a:buFont typeface="+mj-lt"/>
              <a:buAutoNum type="arabicPeriod"/>
            </a:pPr>
            <a:r>
              <a:rPr lang="de-DE" sz="1500" dirty="0">
                <a:latin typeface="SCHULSCHRIFT" panose="02000603000000000000" pitchFamily="2" charset="77"/>
                <a:ea typeface="SCHULSCHRIFT" panose="02000603000000000000" pitchFamily="2" charset="77"/>
              </a:rPr>
              <a:t>Wir können uns aufeinander verlassen, halten zusammen und leben ein friedliches Miteinander.</a:t>
            </a: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00A758C4-9FEF-31CC-5AD6-5B3B727919B8}"/>
              </a:ext>
            </a:extLst>
          </p:cNvPr>
          <p:cNvSpPr/>
          <p:nvPr/>
        </p:nvSpPr>
        <p:spPr>
          <a:xfrm>
            <a:off x="963339" y="4513907"/>
            <a:ext cx="3489467" cy="346249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51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0B6A742-74ED-4046-472D-A29F4C852F17}"/>
              </a:ext>
            </a:extLst>
          </p:cNvPr>
          <p:cNvSpPr txBox="1"/>
          <p:nvPr/>
        </p:nvSpPr>
        <p:spPr>
          <a:xfrm>
            <a:off x="1069428" y="4552543"/>
            <a:ext cx="343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latin typeface="SCHULSCHRIFT" panose="02000603000000000000" pitchFamily="2" charset="77"/>
                <a:ea typeface="SCHULSCHRIFT" panose="02000603000000000000" pitchFamily="2" charset="77"/>
              </a:rPr>
              <a:t>Leitbild der Liboriusschule</a:t>
            </a:r>
          </a:p>
        </p:txBody>
      </p:sp>
      <p:sp>
        <p:nvSpPr>
          <p:cNvPr id="9" name="Rechteck 8">
            <a:hlinkClick r:id="rId3" action="ppaction://hlinksldjump"/>
            <a:extLst>
              <a:ext uri="{FF2B5EF4-FFF2-40B4-BE49-F238E27FC236}">
                <a16:creationId xmlns:a16="http://schemas.microsoft.com/office/drawing/2014/main" id="{3C2298E0-F91B-0AEC-3B42-1075BCBF862D}"/>
              </a:ext>
            </a:extLst>
          </p:cNvPr>
          <p:cNvSpPr/>
          <p:nvPr/>
        </p:nvSpPr>
        <p:spPr>
          <a:xfrm>
            <a:off x="915970" y="4496932"/>
            <a:ext cx="3536836" cy="424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001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78591-3604-1072-E430-A7704AFC5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AAE4CCB1-883B-ABD3-68E1-A5E4AD1BFE7A}"/>
              </a:ext>
            </a:extLst>
          </p:cNvPr>
          <p:cNvSpPr txBox="1"/>
          <p:nvPr/>
        </p:nvSpPr>
        <p:spPr>
          <a:xfrm>
            <a:off x="963339" y="22106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SCHULSCHRIFT" panose="02000603000000000000" pitchFamily="2" charset="77"/>
                <a:ea typeface="SCHULSCHRIFT" panose="02000603000000000000" pitchFamily="2" charset="77"/>
              </a:rPr>
              <a:t>Schulleben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40298E7-819F-7531-78E7-5EC7E7784D99}"/>
              </a:ext>
            </a:extLst>
          </p:cNvPr>
          <p:cNvSpPr txBox="1"/>
          <p:nvPr/>
        </p:nvSpPr>
        <p:spPr>
          <a:xfrm>
            <a:off x="963339" y="4287087"/>
            <a:ext cx="4511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SCHULSCHRIFT" panose="02000603000000000000" pitchFamily="2" charset="77"/>
                <a:ea typeface="SCHULSCHRIFT" panose="02000603000000000000" pitchFamily="2" charset="77"/>
              </a:rPr>
              <a:t>Leitbild der Liboriusschule</a:t>
            </a:r>
          </a:p>
        </p:txBody>
      </p:sp>
      <p:pic>
        <p:nvPicPr>
          <p:cNvPr id="11" name="Grafik 10" descr="Ein Bild, das Baum, draußen, Luftfotografie, Luftbild enthält.&#10;&#10;KI-generierte Inhalte können fehlerhaft sein.">
            <a:extLst>
              <a:ext uri="{FF2B5EF4-FFF2-40B4-BE49-F238E27FC236}">
                <a16:creationId xmlns:a16="http://schemas.microsoft.com/office/drawing/2014/main" id="{FCDD169D-CE59-F555-D8D1-73EF17C0051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22587" t="15605" r="44335" b="51491"/>
          <a:stretch>
            <a:fillRect/>
          </a:stretch>
        </p:blipFill>
        <p:spPr>
          <a:xfrm>
            <a:off x="0" y="27228"/>
            <a:ext cx="9144000" cy="511627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C16CD11C-05BD-36F5-0B02-85509AB9C26E}"/>
              </a:ext>
            </a:extLst>
          </p:cNvPr>
          <p:cNvSpPr txBox="1"/>
          <p:nvPr/>
        </p:nvSpPr>
        <p:spPr>
          <a:xfrm>
            <a:off x="1469955" y="567309"/>
            <a:ext cx="6515225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>
                <a:latin typeface="SCHULSCHRIFT" panose="02000603000000000000" pitchFamily="2" charset="77"/>
                <a:ea typeface="SCHULSCHRIFT" panose="02000603000000000000" pitchFamily="2" charset="77"/>
              </a:rPr>
              <a:t>Zusammenarbeit</a:t>
            </a:r>
          </a:p>
          <a:p>
            <a:endParaRPr lang="de-DE" sz="2100" dirty="0">
              <a:latin typeface="SCHULSCHRIFT" panose="02000603000000000000" pitchFamily="2" charset="77"/>
              <a:ea typeface="SCHULSCHRIFT" panose="02000603000000000000" pitchFamily="2" charset="77"/>
            </a:endParaRPr>
          </a:p>
          <a:p>
            <a:r>
              <a:rPr lang="de-DE" sz="1500" b="1" dirty="0">
                <a:latin typeface="SCHULSCHRIFT" panose="02000603000000000000" pitchFamily="2" charset="77"/>
                <a:ea typeface="SCHULSCHRIFT" panose="02000603000000000000" pitchFamily="2" charset="77"/>
              </a:rPr>
              <a:t>Leitsatz:</a:t>
            </a:r>
          </a:p>
          <a:p>
            <a:r>
              <a:rPr lang="de-DE" sz="1500" dirty="0">
                <a:latin typeface="SCHULSCHRIFT" panose="02000603000000000000" pitchFamily="2" charset="77"/>
                <a:ea typeface="SCHULSCHRIFT" panose="02000603000000000000" pitchFamily="2" charset="77"/>
              </a:rPr>
              <a:t>Wir sind eine Schule, die die gemeinsame Arbeit der unterschiedlichen Professionalitäten als Bereicherung erlebt.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E2FB3F5-ED9D-14FF-15AD-DAEF5B0B634E}"/>
              </a:ext>
            </a:extLst>
          </p:cNvPr>
          <p:cNvSpPr txBox="1"/>
          <p:nvPr/>
        </p:nvSpPr>
        <p:spPr>
          <a:xfrm>
            <a:off x="1469955" y="2210160"/>
            <a:ext cx="62582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latin typeface="SCHULSCHRIFT" panose="02000603000000000000" pitchFamily="2" charset="77"/>
                <a:ea typeface="SCHULSCHRIFT" panose="02000603000000000000" pitchFamily="2" charset="77"/>
              </a:rPr>
              <a:t>Leitziele:</a:t>
            </a:r>
          </a:p>
          <a:p>
            <a:pPr marL="257175" indent="-257175">
              <a:buFont typeface="+mj-lt"/>
              <a:buAutoNum type="arabicPeriod"/>
            </a:pPr>
            <a:r>
              <a:rPr lang="de-DE" sz="1500" dirty="0">
                <a:latin typeface="SCHULSCHRIFT" panose="02000603000000000000" pitchFamily="2" charset="77"/>
                <a:ea typeface="SCHULSCHRIFT" panose="02000603000000000000" pitchFamily="2" charset="77"/>
              </a:rPr>
              <a:t>Wir arbeiten in multiprofessionellen Teams zusammen und konzentrieren uns auf die Weiterentwicklung der Schüler:innen.</a:t>
            </a:r>
          </a:p>
          <a:p>
            <a:pPr marL="257175" indent="-257175">
              <a:buFont typeface="+mj-lt"/>
              <a:buAutoNum type="arabicPeriod"/>
            </a:pPr>
            <a:r>
              <a:rPr lang="de-DE" sz="1500" dirty="0">
                <a:latin typeface="SCHULSCHRIFT" panose="02000603000000000000" pitchFamily="2" charset="77"/>
                <a:ea typeface="SCHULSCHRIFT" panose="02000603000000000000" pitchFamily="2" charset="77"/>
              </a:rPr>
              <a:t>Wir führen unseren jeweiligen Beruf mit Respekt, Toleranz und Verantwortung aus.</a:t>
            </a:r>
          </a:p>
          <a:p>
            <a:pPr marL="257175" indent="-257175">
              <a:buFont typeface="+mj-lt"/>
              <a:buAutoNum type="arabicPeriod"/>
            </a:pPr>
            <a:r>
              <a:rPr lang="de-DE" sz="1500" dirty="0">
                <a:latin typeface="SCHULSCHRIFT" panose="02000603000000000000" pitchFamily="2" charset="77"/>
                <a:ea typeface="SCHULSCHRIFT" panose="02000603000000000000" pitchFamily="2" charset="77"/>
              </a:rPr>
              <a:t>Wir tauschen uns regelmäßig zwischen den Professionen aus, um die Schüler:innen ganzheitlich zu fördern.</a:t>
            </a: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DEFF615B-04B0-F0AC-A299-2C04512A0642}"/>
              </a:ext>
            </a:extLst>
          </p:cNvPr>
          <p:cNvSpPr/>
          <p:nvPr/>
        </p:nvSpPr>
        <p:spPr>
          <a:xfrm>
            <a:off x="963339" y="4624026"/>
            <a:ext cx="3489467" cy="346249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51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9CCA4B2-F405-1E74-6729-55C29F3CB49D}"/>
              </a:ext>
            </a:extLst>
          </p:cNvPr>
          <p:cNvSpPr txBox="1"/>
          <p:nvPr/>
        </p:nvSpPr>
        <p:spPr>
          <a:xfrm>
            <a:off x="1069428" y="4662662"/>
            <a:ext cx="343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latin typeface="SCHULSCHRIFT" panose="02000603000000000000" pitchFamily="2" charset="77"/>
                <a:ea typeface="SCHULSCHRIFT" panose="02000603000000000000" pitchFamily="2" charset="77"/>
              </a:rPr>
              <a:t>Leitbild der Liboriusschule</a:t>
            </a:r>
          </a:p>
        </p:txBody>
      </p:sp>
      <p:sp>
        <p:nvSpPr>
          <p:cNvPr id="9" name="Rechteck 8">
            <a:hlinkClick r:id="rId3" action="ppaction://hlinksldjump"/>
            <a:extLst>
              <a:ext uri="{FF2B5EF4-FFF2-40B4-BE49-F238E27FC236}">
                <a16:creationId xmlns:a16="http://schemas.microsoft.com/office/drawing/2014/main" id="{CFB9C49B-4DAF-3644-7226-79A7C0ADFB84}"/>
              </a:ext>
            </a:extLst>
          </p:cNvPr>
          <p:cNvSpPr/>
          <p:nvPr/>
        </p:nvSpPr>
        <p:spPr>
          <a:xfrm>
            <a:off x="939654" y="4616847"/>
            <a:ext cx="3536836" cy="424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5150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2BE0F-1149-E0E1-21C9-C5BA00E60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3AEE868D-E026-B0C9-8754-0D11945A3763}"/>
              </a:ext>
            </a:extLst>
          </p:cNvPr>
          <p:cNvSpPr txBox="1"/>
          <p:nvPr/>
        </p:nvSpPr>
        <p:spPr>
          <a:xfrm>
            <a:off x="963339" y="22106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solidFill>
                  <a:schemeClr val="bg1"/>
                </a:solidFill>
                <a:latin typeface="SCHULSCHRIFT" panose="02000603000000000000" pitchFamily="2" charset="77"/>
                <a:ea typeface="SCHULSCHRIFT" panose="02000603000000000000" pitchFamily="2" charset="77"/>
              </a:rPr>
              <a:t>Schulleben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0191D25-EE6C-0130-12AC-F37DD0770D90}"/>
              </a:ext>
            </a:extLst>
          </p:cNvPr>
          <p:cNvSpPr txBox="1"/>
          <p:nvPr/>
        </p:nvSpPr>
        <p:spPr>
          <a:xfrm>
            <a:off x="963339" y="4287087"/>
            <a:ext cx="4511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SCHULSCHRIFT" panose="02000603000000000000" pitchFamily="2" charset="77"/>
                <a:ea typeface="SCHULSCHRIFT" panose="02000603000000000000" pitchFamily="2" charset="77"/>
              </a:rPr>
              <a:t>Leitbild der Liboriusschule</a:t>
            </a:r>
          </a:p>
        </p:txBody>
      </p:sp>
      <p:pic>
        <p:nvPicPr>
          <p:cNvPr id="11" name="Grafik 10" descr="Ein Bild, das Baum, draußen, Luftfotografie, Luftbild enthält.&#10;&#10;KI-generierte Inhalte können fehlerhaft sein.">
            <a:extLst>
              <a:ext uri="{FF2B5EF4-FFF2-40B4-BE49-F238E27FC236}">
                <a16:creationId xmlns:a16="http://schemas.microsoft.com/office/drawing/2014/main" id="{BB188445-1A8A-13C9-9357-634D43B7019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8436" t="15170" r="58486" b="51926"/>
          <a:stretch>
            <a:fillRect/>
          </a:stretch>
        </p:blipFill>
        <p:spPr>
          <a:xfrm>
            <a:off x="0" y="27228"/>
            <a:ext cx="9144000" cy="511627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B420DD6-982D-46B3-930B-C2CD5D1E5D3F}"/>
              </a:ext>
            </a:extLst>
          </p:cNvPr>
          <p:cNvSpPr txBox="1"/>
          <p:nvPr/>
        </p:nvSpPr>
        <p:spPr>
          <a:xfrm>
            <a:off x="1469955" y="301530"/>
            <a:ext cx="651522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>
                <a:latin typeface="SCHULSCHRIFT" panose="02000603000000000000" pitchFamily="2" charset="77"/>
                <a:ea typeface="SCHULSCHRIFT" panose="02000603000000000000" pitchFamily="2" charset="77"/>
              </a:rPr>
              <a:t>Unterricht</a:t>
            </a:r>
          </a:p>
          <a:p>
            <a:endParaRPr lang="de-DE" sz="2100" dirty="0">
              <a:latin typeface="SCHULSCHRIFT" panose="02000603000000000000" pitchFamily="2" charset="77"/>
              <a:ea typeface="SCHULSCHRIFT" panose="02000603000000000000" pitchFamily="2" charset="77"/>
            </a:endParaRPr>
          </a:p>
          <a:p>
            <a:r>
              <a:rPr lang="de-DE" sz="1500" b="1" dirty="0">
                <a:latin typeface="SCHULSCHRIFT" panose="02000603000000000000" pitchFamily="2" charset="77"/>
                <a:ea typeface="SCHULSCHRIFT" panose="02000603000000000000" pitchFamily="2" charset="77"/>
              </a:rPr>
              <a:t>Leitsatz:</a:t>
            </a:r>
          </a:p>
          <a:p>
            <a:r>
              <a:rPr lang="de-DE" sz="1500" dirty="0">
                <a:latin typeface="SCHULSCHRIFT" panose="02000603000000000000" pitchFamily="2" charset="77"/>
                <a:ea typeface="SCHULSCHRIFT" panose="02000603000000000000" pitchFamily="2" charset="77"/>
              </a:rPr>
              <a:t>Wir sind eine Schule, die die unterschiedlichsten Lernvoraussetzungen unserer Schüler:innen in den Mittelpunkt stellt und ihnen individuell lebensbedeutsame Fähigkeiten vermittelt.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C0F25AB-CD8D-84C5-1BF7-549A75FE5CB6}"/>
              </a:ext>
            </a:extLst>
          </p:cNvPr>
          <p:cNvSpPr txBox="1"/>
          <p:nvPr/>
        </p:nvSpPr>
        <p:spPr>
          <a:xfrm>
            <a:off x="1469955" y="2271225"/>
            <a:ext cx="65152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latin typeface="SCHULSCHRIFT" panose="02000603000000000000" pitchFamily="2" charset="77"/>
                <a:ea typeface="SCHULSCHRIFT" panose="02000603000000000000" pitchFamily="2" charset="77"/>
              </a:rPr>
              <a:t>Leitziele:</a:t>
            </a:r>
          </a:p>
          <a:p>
            <a:pPr marL="257175" indent="-257175">
              <a:buFont typeface="+mj-lt"/>
              <a:buAutoNum type="arabicPeriod"/>
            </a:pPr>
            <a:r>
              <a:rPr lang="de-DE" sz="1500" dirty="0">
                <a:latin typeface="SCHULSCHRIFT" panose="02000603000000000000" pitchFamily="2" charset="77"/>
                <a:ea typeface="SCHULSCHRIFT" panose="02000603000000000000" pitchFamily="2" charset="77"/>
              </a:rPr>
              <a:t>Wir stellen den individuellen Förderbedarf unserer Schüler:innen in ihrer Erziehung, Bildung, Entwicklung in den Mittelpunkt unseres Unterrichts.</a:t>
            </a:r>
          </a:p>
          <a:p>
            <a:pPr marL="257175" indent="-257175">
              <a:buFont typeface="+mj-lt"/>
              <a:buAutoNum type="arabicPeriod"/>
            </a:pPr>
            <a:r>
              <a:rPr lang="de-DE" sz="1500" dirty="0">
                <a:latin typeface="SCHULSCHRIFT" panose="02000603000000000000" pitchFamily="2" charset="77"/>
                <a:ea typeface="SCHULSCHRIFT" panose="02000603000000000000" pitchFamily="2" charset="77"/>
              </a:rPr>
              <a:t>Wir schaffen eine positive Lernatmosphäre, in der Lernen Freude macht und den Interessen der Schüler:innen entspricht.</a:t>
            </a:r>
          </a:p>
          <a:p>
            <a:pPr marL="257175" indent="-257175">
              <a:buFont typeface="+mj-lt"/>
              <a:buAutoNum type="arabicPeriod"/>
            </a:pPr>
            <a:r>
              <a:rPr lang="de-DE" sz="1500" dirty="0">
                <a:latin typeface="SCHULSCHRIFT" panose="02000603000000000000" pitchFamily="2" charset="77"/>
                <a:ea typeface="SCHULSCHRIFT" panose="02000603000000000000" pitchFamily="2" charset="77"/>
              </a:rPr>
              <a:t>Wir fördern und fordern, vertrauen und trauen zu.</a:t>
            </a: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52498353-AB11-53AF-7787-820A47C0E11D}"/>
              </a:ext>
            </a:extLst>
          </p:cNvPr>
          <p:cNvSpPr/>
          <p:nvPr/>
        </p:nvSpPr>
        <p:spPr>
          <a:xfrm>
            <a:off x="963339" y="4630209"/>
            <a:ext cx="3489467" cy="346249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51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B9B7E4C-14DC-12F8-78DE-6D412854586D}"/>
              </a:ext>
            </a:extLst>
          </p:cNvPr>
          <p:cNvSpPr txBox="1"/>
          <p:nvPr/>
        </p:nvSpPr>
        <p:spPr>
          <a:xfrm>
            <a:off x="1069428" y="4668845"/>
            <a:ext cx="343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latin typeface="SCHULSCHRIFT" panose="02000603000000000000" pitchFamily="2" charset="77"/>
                <a:ea typeface="SCHULSCHRIFT" panose="02000603000000000000" pitchFamily="2" charset="77"/>
              </a:rPr>
              <a:t>Leitbild der Liboriusschule</a:t>
            </a:r>
          </a:p>
        </p:txBody>
      </p:sp>
      <p:sp>
        <p:nvSpPr>
          <p:cNvPr id="9" name="Rechteck 8">
            <a:hlinkClick r:id="rId3" action="ppaction://hlinksldjump"/>
            <a:extLst>
              <a:ext uri="{FF2B5EF4-FFF2-40B4-BE49-F238E27FC236}">
                <a16:creationId xmlns:a16="http://schemas.microsoft.com/office/drawing/2014/main" id="{6CA3FBB2-72E1-80E9-02DC-4F6CCD8E2159}"/>
              </a:ext>
            </a:extLst>
          </p:cNvPr>
          <p:cNvSpPr/>
          <p:nvPr/>
        </p:nvSpPr>
        <p:spPr>
          <a:xfrm>
            <a:off x="915970" y="4613150"/>
            <a:ext cx="3536836" cy="424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9919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345</Words>
  <Application>Microsoft Macintosh PowerPoint</Application>
  <PresentationFormat>Bildschirmpräsentation (16:9)</PresentationFormat>
  <Paragraphs>61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SCHULSCHRIFT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Johanna Thiekoetter</dc:creator>
  <cp:lastModifiedBy>Johanna Thiekoetter</cp:lastModifiedBy>
  <cp:revision>3</cp:revision>
  <dcterms:created xsi:type="dcterms:W3CDTF">2025-03-30T20:06:33Z</dcterms:created>
  <dcterms:modified xsi:type="dcterms:W3CDTF">2025-06-24T12:53:24Z</dcterms:modified>
</cp:coreProperties>
</file>